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0" r:id="rId8"/>
    <p:sldId id="273" r:id="rId9"/>
    <p:sldId id="274" r:id="rId10"/>
    <p:sldId id="275" r:id="rId11"/>
    <p:sldId id="262" r:id="rId12"/>
    <p:sldId id="285" r:id="rId13"/>
    <p:sldId id="276" r:id="rId14"/>
    <p:sldId id="277" r:id="rId15"/>
    <p:sldId id="278" r:id="rId16"/>
    <p:sldId id="287" r:id="rId17"/>
    <p:sldId id="279" r:id="rId18"/>
    <p:sldId id="286" r:id="rId19"/>
    <p:sldId id="260" r:id="rId20"/>
    <p:sldId id="280" r:id="rId21"/>
    <p:sldId id="282" r:id="rId22"/>
    <p:sldId id="283" r:id="rId23"/>
    <p:sldId id="284" r:id="rId24"/>
    <p:sldId id="265" r:id="rId25"/>
    <p:sldId id="269" r:id="rId26"/>
  </p:sldIdLst>
  <p:sldSz cx="9720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05E"/>
    <a:srgbClr val="6EBFC6"/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-1002" y="252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72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521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25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24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5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365127"/>
            <a:ext cx="8383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1825625"/>
            <a:ext cx="83837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6356352"/>
            <a:ext cx="2187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6749-7C14-4EFD-BC59-4EBF2C3383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6356352"/>
            <a:ext cx="3280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6356352"/>
            <a:ext cx="2187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64B4F-A738-4007-92FF-2A6017BB0CE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0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6841" y="553254"/>
            <a:ext cx="9428310" cy="2019243"/>
            <a:chOff x="4584095" y="5176103"/>
            <a:chExt cx="4607660" cy="883869"/>
          </a:xfrm>
        </p:grpSpPr>
        <p:sp>
          <p:nvSpPr>
            <p:cNvPr id="16" name="TextBox 15"/>
            <p:cNvSpPr txBox="1"/>
            <p:nvPr/>
          </p:nvSpPr>
          <p:spPr>
            <a:xfrm>
              <a:off x="4584095" y="5750114"/>
              <a:ext cx="4607660" cy="30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spc="-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  <a:cs typeface="Tahoma" pitchFamily="34" charset="0"/>
                </a:rPr>
                <a:t>구매정보 관리 시스템 </a:t>
              </a:r>
              <a:endParaRPr lang="ko-KR" altLang="en-US" sz="4000" b="1" spc="-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Tahoma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757160" y="5176103"/>
              <a:ext cx="1251208" cy="2431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010" b="1" spc="-282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D2Coding" pitchFamily="49" charset="-127"/>
                  <a:ea typeface="D2Coding" pitchFamily="49" charset="-127"/>
                </a:rPr>
                <a:t>국비 </a:t>
              </a:r>
              <a:r>
                <a:rPr lang="en-US" altLang="ko-KR" sz="3010" b="1" spc="-282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D2Coding" pitchFamily="49" charset="-127"/>
                  <a:ea typeface="D2Coding" pitchFamily="49" charset="-127"/>
                </a:rPr>
                <a:t>7</a:t>
              </a:r>
              <a:r>
                <a:rPr lang="ko-KR" altLang="en-US" sz="3010" b="1" spc="-282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D2Coding" pitchFamily="49" charset="-127"/>
                  <a:ea typeface="D2Coding" pitchFamily="49" charset="-127"/>
                </a:rPr>
                <a:t>기 과정 </a:t>
              </a:r>
              <a:endParaRPr lang="en-US" altLang="ko-KR" sz="3010" b="1" spc="-282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C000"/>
                </a:soli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91953" y="5607936"/>
            <a:ext cx="9428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Tahoma" pitchFamily="34" charset="0"/>
              </a:rPr>
              <a:t>                               4</a:t>
            </a:r>
            <a:r>
              <a:rPr lang="ko-KR" altLang="en-US" sz="4000" b="1" spc="-3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Tahoma" pitchFamily="34" charset="0"/>
              </a:rPr>
              <a:t>조</a:t>
            </a:r>
            <a:endParaRPr lang="ko-KR" altLang="en-US" sz="4000" b="1" spc="-3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D2Coding" pitchFamily="49" charset="-127"/>
              <a:ea typeface="D2Coding" pitchFamily="49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148931" y="3232626"/>
            <a:ext cx="528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시나리오 </a:t>
            </a:r>
            <a:endParaRPr lang="en-US" altLang="ko-KR" sz="320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5147" y="1658912"/>
            <a:ext cx="442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50095" y="506785"/>
            <a:ext cx="889987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35433" y="1154856"/>
            <a:ext cx="32976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P</a:t>
            </a: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RESENTATION</a:t>
            </a:r>
          </a:p>
        </p:txBody>
      </p: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332479" y="602761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8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CLIENT </a:t>
              </a:r>
              <a:r>
                <a:rPr lang="ko-KR" altLang="en-US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회원</a:t>
              </a: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ver.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I. 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회원등록 체크 </a:t>
            </a:r>
          </a:p>
          <a:p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로그인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창에 회원등록 버튼 클릭 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필수 값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아이디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비밀번호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이름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연락처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생년월일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)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입력 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600" dirty="0" smtClean="0">
                <a:latin typeface="D2Coding" pitchFamily="49" charset="-127"/>
                <a:ea typeface="D2Coding" pitchFamily="49" charset="-127"/>
              </a:rPr>
              <a:t> </a:t>
            </a:r>
            <a:endParaRPr lang="ko-KR" altLang="en-US" sz="6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	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옵션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1.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서버와 중복확인을 통하여 유효성을 검사한다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.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	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옵션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 비밀번호 중복체크를 통하여 유효성을 검사한다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.</a:t>
            </a:r>
            <a:endParaRPr lang="ko-KR" altLang="en-US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dirty="0">
                <a:latin typeface="D2Coding" pitchFamily="49" charset="-127"/>
                <a:ea typeface="D2Coding" pitchFamily="49" charset="-127"/>
              </a:rPr>
              <a:t>		</a:t>
            </a:r>
            <a:endParaRPr lang="en-US" altLang="ko-KR" dirty="0" smtClean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86" y="3634609"/>
            <a:ext cx="3166270" cy="248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740" y="3634610"/>
            <a:ext cx="3084492" cy="248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5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CLIENT </a:t>
              </a:r>
              <a:r>
                <a:rPr lang="ko-KR" altLang="en-US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회원</a:t>
              </a: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ver.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II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가게 선택 및 </a:t>
            </a:r>
            <a:r>
              <a:rPr lang="ko-KR" altLang="en-US" b="1" dirty="0" smtClean="0">
                <a:latin typeface="D2Coding" pitchFamily="49" charset="-127"/>
                <a:ea typeface="D2Coding" pitchFamily="49" charset="-127"/>
              </a:rPr>
              <a:t>음식주문</a:t>
            </a:r>
            <a:endParaRPr lang="en-US" altLang="ko-KR" b="1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로그인 후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자동으로 가게선택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page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이동 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가게 선택에 따라 메뉴 선택 가능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장바구니 보기 및 수정 구매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서버로 데이터 전송 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53" y="3327190"/>
            <a:ext cx="3008312" cy="271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\\192.168.7.254\work\국기7기 4조\녹화_2019_10_14_16_54_44_1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120" y="1876876"/>
            <a:ext cx="3440555" cy="42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CLIENT </a:t>
              </a:r>
              <a:r>
                <a:rPr lang="ko-KR" altLang="en-US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비회원</a:t>
              </a: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ver.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ko-KR" altLang="en-US" b="1" dirty="0" smtClean="0">
                <a:latin typeface="D2Coding" pitchFamily="49" charset="-127"/>
                <a:ea typeface="D2Coding" pitchFamily="49" charset="-127"/>
              </a:rPr>
              <a:t>가게 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선택 및 </a:t>
            </a:r>
            <a:r>
              <a:rPr lang="ko-KR" altLang="en-US" b="1" dirty="0" smtClean="0">
                <a:latin typeface="D2Coding" pitchFamily="49" charset="-127"/>
                <a:ea typeface="D2Coding" pitchFamily="49" charset="-127"/>
              </a:rPr>
              <a:t>음식주문</a:t>
            </a:r>
            <a:endParaRPr lang="en-US" altLang="ko-KR" b="1" dirty="0" smtClean="0">
              <a:latin typeface="D2Coding" pitchFamily="49" charset="-127"/>
              <a:ea typeface="D2Coding" pitchFamily="49" charset="-127"/>
            </a:endParaRPr>
          </a:p>
          <a:p>
            <a:pPr marL="400050" indent="-400050">
              <a:buAutoNum type="romanUcPeriod"/>
            </a:pP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로그인 없이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자동으로 구매를 위해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가게선택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page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이동 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가게 선택에 따라 메뉴 선택 가능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장바구니 보기 및 수정 구매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서버로 정보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전송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sz="1200" dirty="0" err="1" smtClean="0">
                <a:latin typeface="D2Coding" pitchFamily="49" charset="-127"/>
                <a:ea typeface="D2Coding" pitchFamily="49" charset="-127"/>
              </a:rPr>
              <a:t>회원가입시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 입력하는 데이터는 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NULL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값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)</a:t>
            </a: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2052" name="Picture 4" descr="\\192.168.7.254\work\국기7기 4조\이미지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76" y="3413759"/>
            <a:ext cx="6648408" cy="261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Server  - </a:t>
              </a:r>
              <a:r>
                <a:rPr lang="ko-KR" altLang="en-US" sz="16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데이터 출력 </a:t>
              </a:r>
              <a:r>
                <a:rPr lang="en-US" altLang="ko-KR" sz="16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page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I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로그인 기능</a:t>
            </a:r>
            <a:endParaRPr lang="en-US" altLang="ko-KR" b="1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400" dirty="0">
                <a:latin typeface="D2Coding" pitchFamily="49" charset="-127"/>
                <a:ea typeface="D2Coding" pitchFamily="49" charset="-127"/>
              </a:rPr>
              <a:t>		</a:t>
            </a:r>
          </a:p>
          <a:p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-KR" sz="400" dirty="0">
                <a:latin typeface="D2Coding" pitchFamily="49" charset="-127"/>
                <a:ea typeface="D2Coding" pitchFamily="49" charset="-127"/>
              </a:rPr>
              <a:t>	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회원이 </a:t>
            </a:r>
            <a:r>
              <a:rPr lang="ko-KR" altLang="en-US" sz="1200" dirty="0" err="1">
                <a:latin typeface="D2Coding" pitchFamily="49" charset="-127"/>
                <a:ea typeface="D2Coding" pitchFamily="49" charset="-127"/>
              </a:rPr>
              <a:t>로그인을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 할 때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로그인 페이지에서 보내주는 정보를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받아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  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에 저장된 데이터와 비교 후 고객 서버에 전송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II. DB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에 저장된 아이디 중복체크 </a:t>
            </a:r>
            <a:endParaRPr lang="en-US" altLang="ko-KR" b="1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4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만약 회원 가입하려는 아이디가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에 저장이 되어있다면 가입거절		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가게 선택에 따라 메뉴 선택 가능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장바구니 보기 및 수정 구매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서버로 정보 전송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★ </a:t>
            </a:r>
            <a:r>
              <a:rPr lang="en-US" altLang="ko-KR" sz="1200" dirty="0" smtClean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들어오</a:t>
            </a:r>
            <a:r>
              <a:rPr lang="ko-KR" altLang="en-US" sz="1200" dirty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는</a:t>
            </a:r>
            <a:r>
              <a:rPr lang="ko-KR" altLang="en-US" sz="1200" dirty="0" smtClean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 클라이언트에게 실시간 반응해주는 </a:t>
            </a:r>
            <a:r>
              <a:rPr lang="en-US" altLang="ko-KR" sz="1200" dirty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Thread</a:t>
            </a:r>
            <a:r>
              <a:rPr lang="ko-KR" altLang="en-US" sz="1200" dirty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를 생성</a:t>
            </a:r>
            <a:r>
              <a:rPr lang="en-US" altLang="ko-KR" sz="1200" dirty="0">
                <a:solidFill>
                  <a:srgbClr val="FF0000"/>
                </a:solidFill>
                <a:latin typeface="D2Coding" pitchFamily="49" charset="-127"/>
                <a:ea typeface="D2Coding" pitchFamily="49" charset="-127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		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3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Server -</a:t>
              </a: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LG PC" panose="02030504000101010101" pitchFamily="18" charset="-127"/>
                  <a:ea typeface="D2Coding"/>
                </a:rPr>
                <a:t> </a:t>
              </a:r>
              <a:r>
                <a:rPr lang="ko-KR" altLang="en-US" sz="1600" b="1" dirty="0" smtClean="0">
                  <a:latin typeface="D2Coding" pitchFamily="49" charset="-127"/>
                  <a:ea typeface="D2Coding"/>
                </a:rPr>
                <a:t>데이터 </a:t>
              </a:r>
              <a:r>
                <a:rPr lang="ko-KR" altLang="en-US" sz="1600" b="1" dirty="0">
                  <a:latin typeface="D2Coding" pitchFamily="49" charset="-127"/>
                  <a:ea typeface="D2Coding"/>
                </a:rPr>
                <a:t>저장 </a:t>
              </a:r>
              <a:r>
                <a:rPr lang="en-US" altLang="ko-KR" sz="1600" b="1" dirty="0">
                  <a:latin typeface="D2Coding" pitchFamily="49" charset="-127"/>
                  <a:ea typeface="D2Coding"/>
                </a:rPr>
                <a:t>page 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LG PC" panose="02030504000101010101" pitchFamily="18" charset="-127"/>
                <a:ea typeface="D2Coding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III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음식 구매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회원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ver</a:t>
            </a:r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.)</a:t>
            </a:r>
          </a:p>
          <a:p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		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회원으로 로그인한 고객이 음식을 최종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결제하고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데이터를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관리자 서버로 전송하면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관리자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서버는 고객정보를 비롯한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주문정보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데이터를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실시간으로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에 저장한다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. </a:t>
            </a:r>
          </a:p>
          <a:p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		 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4099" name="Picture 3" descr="C:\Users\Administrator\Desktop\회원구매화면(서버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6" y="3040379"/>
            <a:ext cx="4010025" cy="310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8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Server -</a:t>
              </a:r>
              <a:r>
                <a:rPr lang="en-US" altLang="ko-KR" sz="2500" b="1" spc="-158" dirty="0" smtClean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LG PC" panose="02030504000101010101" pitchFamily="18" charset="-127"/>
                  <a:ea typeface="D2Coding"/>
                </a:rPr>
                <a:t> </a:t>
              </a:r>
              <a:r>
                <a:rPr lang="ko-KR" altLang="en-US" sz="1600" b="1" dirty="0" smtClean="0">
                  <a:latin typeface="D2Coding" pitchFamily="49" charset="-127"/>
                  <a:ea typeface="D2Coding"/>
                </a:rPr>
                <a:t>데이터 </a:t>
              </a:r>
              <a:r>
                <a:rPr lang="ko-KR" altLang="en-US" sz="1600" b="1" dirty="0">
                  <a:latin typeface="D2Coding" pitchFamily="49" charset="-127"/>
                  <a:ea typeface="D2Coding"/>
                </a:rPr>
                <a:t>저장 </a:t>
              </a:r>
              <a:r>
                <a:rPr lang="en-US" altLang="ko-KR" sz="1600" b="1" dirty="0">
                  <a:latin typeface="D2Coding" pitchFamily="49" charset="-127"/>
                  <a:ea typeface="D2Coding"/>
                </a:rPr>
                <a:t>page 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LG PC" panose="02030504000101010101" pitchFamily="18" charset="-127"/>
                <a:ea typeface="D2Coding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IV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음식 구매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b="1" dirty="0">
                <a:latin typeface="D2Coding" pitchFamily="49" charset="-127"/>
                <a:ea typeface="D2Coding" pitchFamily="49" charset="-127"/>
              </a:rPr>
              <a:t>비회원</a:t>
            </a:r>
            <a:r>
              <a:rPr lang="en-US" altLang="ko-KR" b="1" dirty="0">
                <a:latin typeface="D2Coding" pitchFamily="49" charset="-127"/>
                <a:ea typeface="D2Coding" pitchFamily="49" charset="-127"/>
              </a:rPr>
              <a:t>ver</a:t>
            </a:r>
            <a:r>
              <a:rPr lang="en-US" altLang="ko-KR" b="1" dirty="0" smtClean="0">
                <a:latin typeface="D2Coding" pitchFamily="49" charset="-127"/>
                <a:ea typeface="D2Coding" pitchFamily="49" charset="-127"/>
              </a:rPr>
              <a:t>.)</a:t>
            </a:r>
            <a:endParaRPr lang="en-US" altLang="ko-KR" sz="1200" b="1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400" dirty="0">
                <a:latin typeface="D2Coding" pitchFamily="49" charset="-127"/>
                <a:ea typeface="D2Coding" pitchFamily="49" charset="-127"/>
              </a:rPr>
              <a:t>		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비회원인 고객이 음식을 최종 결제하고 데이터를 서버로 전송하면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</a:t>
            </a:r>
          </a:p>
          <a:p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서버는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회원들만 입력하는 개인정보를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NULL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값 입력</a:t>
            </a:r>
            <a:r>
              <a:rPr lang="ko-KR" altLang="en-US" sz="1200" dirty="0"/>
              <a:t>하여 관리자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서버로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데이터를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보내며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관리자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서버는 고객서버에서 보낸 정보를 실시간으로 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에 저장한다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. </a:t>
            </a:r>
          </a:p>
          <a:p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4098" name="Picture 2" descr="\\192.168.7.254\work\국기7기 4조\ppt 자료다\비회원구매화면(서버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2" y="3261360"/>
            <a:ext cx="4124325" cy="25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5652" y="1674426"/>
            <a:ext cx="7552657" cy="4657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45962" y="1766884"/>
            <a:ext cx="7362316" cy="4472302"/>
          </a:xfrm>
          <a:prstGeom prst="roundRect">
            <a:avLst>
              <a:gd name="adj" fmla="val 413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93" kern="0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시나리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5C6C1AB-5ECD-4D83-A0D9-3B9C1BC9A6E6}"/>
              </a:ext>
            </a:extLst>
          </p:cNvPr>
          <p:cNvGrpSpPr/>
          <p:nvPr/>
        </p:nvGrpSpPr>
        <p:grpSpPr>
          <a:xfrm>
            <a:off x="805652" y="1142999"/>
            <a:ext cx="7552655" cy="5188645"/>
            <a:chOff x="5161774" y="1278302"/>
            <a:chExt cx="4093999" cy="241427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F7940F-FC80-4D32-9667-6220447958D7}"/>
                </a:ext>
              </a:extLst>
            </p:cNvPr>
            <p:cNvSpPr/>
            <p:nvPr/>
          </p:nvSpPr>
          <p:spPr>
            <a:xfrm>
              <a:off x="5171605" y="1525575"/>
              <a:ext cx="4084168" cy="21670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080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pc="-158" dirty="0" smtClean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pc="-158" dirty="0"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C37C6F-4BF6-4E2F-8117-8E2967556B2E}"/>
                </a:ext>
              </a:extLst>
            </p:cNvPr>
            <p:cNvSpPr/>
            <p:nvPr/>
          </p:nvSpPr>
          <p:spPr>
            <a:xfrm>
              <a:off x="5161774" y="1278302"/>
              <a:ext cx="2818356" cy="2529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2500" b="1" spc="-158" dirty="0">
                  <a:gradFill>
                    <a:gsLst>
                      <a:gs pos="7080">
                        <a:schemeClr val="bg1"/>
                      </a:gs>
                      <a:gs pos="26000">
                        <a:schemeClr val="bg1"/>
                      </a:gs>
                    </a:gsLst>
                    <a:lin ang="5400000" scaled="1"/>
                  </a:gradFill>
                  <a:latin typeface="D2Coding" pitchFamily="49" charset="-127"/>
                  <a:ea typeface="D2Coding" pitchFamily="49" charset="-127"/>
                </a:rPr>
                <a:t>Server - </a:t>
              </a:r>
              <a:r>
                <a:rPr lang="ko-KR" altLang="en-US" sz="1600" b="1" dirty="0" smtClean="0">
                  <a:latin typeface="D2Coding" pitchFamily="49" charset="-127"/>
                  <a:ea typeface="D2Coding" pitchFamily="49" charset="-127"/>
                </a:rPr>
                <a:t>데이터 </a:t>
              </a:r>
              <a:r>
                <a:rPr lang="ko-KR" altLang="en-US" sz="1600" b="1" dirty="0">
                  <a:latin typeface="D2Coding" pitchFamily="49" charset="-127"/>
                  <a:ea typeface="D2Coding" pitchFamily="49" charset="-127"/>
                </a:rPr>
                <a:t>저장 </a:t>
              </a:r>
              <a:r>
                <a:rPr lang="en-US" altLang="ko-KR" sz="1600" b="1" dirty="0">
                  <a:latin typeface="D2Coding" pitchFamily="49" charset="-127"/>
                  <a:ea typeface="D2Coding" pitchFamily="49" charset="-127"/>
                </a:rPr>
                <a:t>page </a:t>
              </a:r>
              <a:endParaRPr lang="ko-KR" altLang="en-US" sz="2500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49871" y="36883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2066" y="1972617"/>
            <a:ext cx="70901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I. </a:t>
            </a:r>
            <a:r>
              <a:rPr lang="ko-KR" altLang="en-US" dirty="0">
                <a:latin typeface="D2Coding" pitchFamily="49" charset="-127"/>
                <a:ea typeface="D2Coding" pitchFamily="49" charset="-127"/>
              </a:rPr>
              <a:t>성별 출력 </a:t>
            </a:r>
            <a:endParaRPr lang="en-US" altLang="ko-KR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4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남녀에 따른 데이터 값 출력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	</a:t>
            </a:r>
          </a:p>
          <a:p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	</a:t>
            </a: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II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dirty="0">
                <a:latin typeface="D2Coding" pitchFamily="49" charset="-127"/>
                <a:ea typeface="D2Coding" pitchFamily="49" charset="-127"/>
              </a:rPr>
              <a:t>나이대별 출력</a:t>
            </a:r>
            <a:r>
              <a:rPr lang="en-US" altLang="ko-KR" sz="400" dirty="0">
                <a:latin typeface="D2Coding" pitchFamily="49" charset="-127"/>
                <a:ea typeface="D2Coding" pitchFamily="49" charset="-127"/>
              </a:rPr>
              <a:t>		</a:t>
            </a:r>
          </a:p>
          <a:p>
            <a:r>
              <a:rPr lang="en-US" altLang="ko-KR" sz="400" dirty="0">
                <a:latin typeface="D2Coding" pitchFamily="49" charset="-127"/>
                <a:ea typeface="D2Coding" pitchFamily="49" charset="-127"/>
              </a:rPr>
              <a:t>		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10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대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20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대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30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대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40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대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그 외 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각 속성을 선택할 때 마다 해당 데이터 값 테이블 및 그래프로 출력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 </a:t>
            </a: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II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dirty="0">
                <a:latin typeface="D2Coding" pitchFamily="49" charset="-127"/>
                <a:ea typeface="D2Coding" pitchFamily="49" charset="-127"/>
              </a:rPr>
              <a:t>시간대별 출력 </a:t>
            </a:r>
            <a:r>
              <a:rPr lang="en-US" altLang="ko-KR" sz="400" dirty="0">
                <a:latin typeface="D2Coding" pitchFamily="49" charset="-127"/>
                <a:ea typeface="D2Coding" pitchFamily="49" charset="-127"/>
              </a:rPr>
              <a:t>	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오전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(07~12),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오후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(12~18),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저녁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(18~22)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시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각 속성을 선택할 때 마다 해당 데이터 값 테이블 및 그래프로 출력 		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endParaRPr lang="en-US" altLang="ko-KR" sz="1200" dirty="0" smtClean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III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dirty="0" err="1">
                <a:latin typeface="D2Coding" pitchFamily="49" charset="-127"/>
                <a:ea typeface="D2Coding" pitchFamily="49" charset="-127"/>
              </a:rPr>
              <a:t>매장별</a:t>
            </a:r>
            <a:r>
              <a:rPr lang="ko-KR" altLang="en-US" dirty="0">
                <a:latin typeface="D2Coding" pitchFamily="49" charset="-127"/>
                <a:ea typeface="D2Coding" pitchFamily="49" charset="-127"/>
              </a:rPr>
              <a:t> 출력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 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각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매장에서 다양한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메뉴를 보낼 시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중복허용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),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해당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정보는 </a:t>
            </a:r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에 </a:t>
            </a:r>
            <a:r>
              <a:rPr lang="ko-KR" altLang="en-US" sz="1200" dirty="0" smtClean="0">
                <a:latin typeface="D2Coding" pitchFamily="49" charset="-127"/>
                <a:ea typeface="D2Coding" pitchFamily="49" charset="-127"/>
              </a:rPr>
              <a:t>저장 및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정보 출력</a:t>
            </a:r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  <a:p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		 	 </a:t>
            </a:r>
          </a:p>
          <a:p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IV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dirty="0">
                <a:latin typeface="D2Coding" pitchFamily="49" charset="-127"/>
                <a:ea typeface="D2Coding" pitchFamily="49" charset="-127"/>
              </a:rPr>
              <a:t>각 속성별 중복 출력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(</a:t>
            </a:r>
            <a:r>
              <a:rPr lang="ko-KR" altLang="en-US" dirty="0">
                <a:latin typeface="D2Coding" pitchFamily="49" charset="-127"/>
                <a:ea typeface="D2Coding" pitchFamily="49" charset="-127"/>
              </a:rPr>
              <a:t>다중선택</a:t>
            </a:r>
            <a:r>
              <a:rPr lang="en-US" altLang="ko-KR" dirty="0" smtClean="0">
                <a:latin typeface="D2Coding" pitchFamily="49" charset="-127"/>
                <a:ea typeface="D2Coding" pitchFamily="49" charset="-127"/>
              </a:rPr>
              <a:t>)</a:t>
            </a:r>
            <a:r>
              <a:rPr lang="en-US" altLang="ko-KR" dirty="0">
                <a:latin typeface="D2Coding" pitchFamily="49" charset="-127"/>
                <a:ea typeface="D2Coding" pitchFamily="49" charset="-127"/>
              </a:rPr>
              <a:t>	</a:t>
            </a:r>
          </a:p>
          <a:p>
            <a:r>
              <a:rPr lang="en-US" altLang="ko-KR" sz="1200" dirty="0" smtClean="0">
                <a:latin typeface="D2Coding" pitchFamily="49" charset="-127"/>
                <a:ea typeface="D2Coding" pitchFamily="49" charset="-127"/>
              </a:rPr>
              <a:t>-&gt;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각 </a:t>
            </a:r>
            <a:r>
              <a:rPr lang="ko-KR" altLang="en-US" sz="1200" dirty="0" err="1">
                <a:latin typeface="D2Coding" pitchFamily="49" charset="-127"/>
                <a:ea typeface="D2Coding" pitchFamily="49" charset="-127"/>
              </a:rPr>
              <a:t>카테고리별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 중복선택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그룹별 중복선택 정보 출력 가능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sz="1200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en-US" altLang="ko-KR" sz="1200" dirty="0">
                <a:latin typeface="D2Coding" pitchFamily="49" charset="-127"/>
                <a:ea typeface="D2Coding" pitchFamily="49" charset="-127"/>
              </a:rPr>
              <a:t> </a:t>
            </a:r>
          </a:p>
          <a:p>
            <a:endParaRPr lang="en-US" altLang="ko-KR" sz="1200"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33965" y="3244334"/>
            <a:ext cx="85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58" dirty="0">
                <a:gradFill>
                  <a:gsLst>
                    <a:gs pos="7080">
                      <a:schemeClr val="bg1"/>
                    </a:gs>
                    <a:gs pos="26000">
                      <a:schemeClr val="bg1"/>
                    </a:gs>
                  </a:gsLst>
                  <a:lin ang="5400000" scaled="1"/>
                </a:gradFill>
                <a:latin typeface="D2Coding" pitchFamily="49" charset="-127"/>
                <a:ea typeface="D2Coding" pitchFamily="49" charset="-127"/>
              </a:rPr>
              <a:t>Server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9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148931" y="3232626"/>
            <a:ext cx="528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320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구조 및 </a:t>
            </a:r>
            <a:r>
              <a:rPr lang="ko-KR" altLang="en-US" sz="3200" dirty="0" err="1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쿼리문</a:t>
            </a:r>
            <a:endParaRPr lang="en-US" altLang="ko-KR" sz="320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5147" y="1658912"/>
            <a:ext cx="442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50095" y="506785"/>
            <a:ext cx="889987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35433" y="1154856"/>
            <a:ext cx="32976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P</a:t>
            </a: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RESENTATION</a:t>
            </a:r>
          </a:p>
        </p:txBody>
      </p: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332479" y="602761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48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9263" y="1109756"/>
            <a:ext cx="189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DB </a:t>
            </a:r>
            <a:r>
              <a:rPr lang="ko-KR" altLang="en-US" b="1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구조 </a:t>
            </a:r>
            <a:endParaRPr lang="en-US" altLang="ko-KR" b="1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3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4.</a:t>
            </a:r>
            <a:r>
              <a:rPr lang="en-US" altLang="ko-KR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DB 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구조 및 </a:t>
            </a:r>
            <a:r>
              <a:rPr lang="ko-KR" altLang="en-US" dirty="0" err="1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쿼리문</a:t>
            </a: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3" y="1621963"/>
            <a:ext cx="5039988" cy="2370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350" y="4210049"/>
            <a:ext cx="6454110" cy="199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24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ont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32" y="542926"/>
            <a:ext cx="4152900" cy="105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965286" y="2030414"/>
            <a:ext cx="4123946" cy="606425"/>
            <a:chOff x="620" y="1026"/>
            <a:chExt cx="4508" cy="382"/>
          </a:xfrm>
        </p:grpSpPr>
        <p:pic>
          <p:nvPicPr>
            <p:cNvPr id="4" name="Picture 2" descr="1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" y="1026"/>
              <a:ext cx="450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962" y="1101"/>
              <a:ext cx="17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 </a:t>
              </a:r>
              <a:r>
                <a:rPr lang="ko-KR" altLang="en-US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</a:t>
              </a:r>
              <a:r>
                <a:rPr lang="ko-KR" altLang="en-US" dirty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표</a:t>
              </a:r>
              <a:r>
                <a:rPr lang="ko-KR" altLang="en-US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소개 </a:t>
              </a:r>
              <a:endParaRPr lang="en-US" altLang="ko-KR" dirty="0">
                <a:solidFill>
                  <a:srgbClr val="5F5F5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4965286" y="2706689"/>
            <a:ext cx="4123946" cy="606425"/>
            <a:chOff x="620" y="1026"/>
            <a:chExt cx="4508" cy="382"/>
          </a:xfrm>
        </p:grpSpPr>
        <p:pic>
          <p:nvPicPr>
            <p:cNvPr id="7" name="Picture 13" descr="1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" y="1026"/>
              <a:ext cx="450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962" y="1101"/>
              <a:ext cx="230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 </a:t>
              </a:r>
              <a:r>
                <a:rPr lang="ko-KR" altLang="en-US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주요 기능 소개 </a:t>
              </a:r>
              <a:endParaRPr lang="en-US" altLang="ko-KR" dirty="0">
                <a:solidFill>
                  <a:srgbClr val="5F5F5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4965286" y="3382964"/>
            <a:ext cx="4123946" cy="606425"/>
            <a:chOff x="620" y="1026"/>
            <a:chExt cx="4508" cy="382"/>
          </a:xfrm>
        </p:grpSpPr>
        <p:pic>
          <p:nvPicPr>
            <p:cNvPr id="10" name="Picture 16" descr="1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" y="1026"/>
              <a:ext cx="450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962" y="1101"/>
              <a:ext cx="15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 </a:t>
              </a:r>
              <a:r>
                <a:rPr lang="ko-KR" altLang="en-US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시나리오</a:t>
              </a:r>
              <a:endParaRPr lang="en-US" altLang="ko-KR" dirty="0">
                <a:solidFill>
                  <a:srgbClr val="5F5F5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2" name="Group 18"/>
          <p:cNvGrpSpPr>
            <a:grpSpLocks/>
          </p:cNvGrpSpPr>
          <p:nvPr/>
        </p:nvGrpSpPr>
        <p:grpSpPr bwMode="auto">
          <a:xfrm>
            <a:off x="4965286" y="4060826"/>
            <a:ext cx="4123946" cy="606425"/>
            <a:chOff x="620" y="1026"/>
            <a:chExt cx="4508" cy="382"/>
          </a:xfrm>
        </p:grpSpPr>
        <p:pic>
          <p:nvPicPr>
            <p:cNvPr id="13" name="Picture 19" descr="1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" y="1026"/>
              <a:ext cx="450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962" y="1101"/>
              <a:ext cx="2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4. DB </a:t>
              </a:r>
              <a:r>
                <a:rPr lang="ko-KR" altLang="en-US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구조 및 쿼리</a:t>
              </a:r>
              <a:endParaRPr lang="en-US" altLang="ko-KR" dirty="0">
                <a:solidFill>
                  <a:srgbClr val="5F5F5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4965286" y="4737101"/>
            <a:ext cx="4123946" cy="606425"/>
            <a:chOff x="620" y="1026"/>
            <a:chExt cx="4508" cy="382"/>
          </a:xfrm>
        </p:grpSpPr>
        <p:pic>
          <p:nvPicPr>
            <p:cNvPr id="16" name="Picture 22" descr="1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" y="1026"/>
              <a:ext cx="4508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962" y="1101"/>
              <a:ext cx="283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5. </a:t>
              </a:r>
              <a:r>
                <a:rPr lang="ko-KR" altLang="en-US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보완 사항 및 </a:t>
              </a:r>
              <a:r>
                <a:rPr lang="en-US" altLang="ko-KR" dirty="0" smtClean="0">
                  <a:solidFill>
                    <a:srgbClr val="5F5F5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Q &amp; A</a:t>
              </a:r>
              <a:endParaRPr lang="en-US" altLang="ko-KR" dirty="0">
                <a:solidFill>
                  <a:srgbClr val="5F5F5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altLang="ko-KR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4. DB 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구조 및 </a:t>
            </a:r>
            <a:r>
              <a:rPr lang="ko-KR" altLang="en-US" dirty="0" err="1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쿼리문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</a:t>
            </a:r>
            <a:endParaRPr lang="en-US" altLang="ko-KR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97636AD1-D9DD-4CCC-BCE4-5BE545A1F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74883"/>
              </p:ext>
            </p:extLst>
          </p:nvPr>
        </p:nvGraphicFramePr>
        <p:xfrm>
          <a:off x="338386" y="1143000"/>
          <a:ext cx="9072314" cy="53755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891">
                  <a:extLst>
                    <a:ext uri="{9D8B030D-6E8A-4147-A177-3AD203B41FA5}">
                      <a16:colId xmlns="" xmlns:a16="http://schemas.microsoft.com/office/drawing/2014/main" val="3589571536"/>
                    </a:ext>
                  </a:extLst>
                </a:gridCol>
                <a:gridCol w="796805">
                  <a:extLst>
                    <a:ext uri="{9D8B030D-6E8A-4147-A177-3AD203B41FA5}">
                      <a16:colId xmlns="" xmlns:a16="http://schemas.microsoft.com/office/drawing/2014/main" val="2170026638"/>
                    </a:ext>
                  </a:extLst>
                </a:gridCol>
                <a:gridCol w="7608618">
                  <a:extLst>
                    <a:ext uri="{9D8B030D-6E8A-4147-A177-3AD203B41FA5}">
                      <a16:colId xmlns="" xmlns:a16="http://schemas.microsoft.com/office/drawing/2014/main" val="3266991009"/>
                    </a:ext>
                  </a:extLst>
                </a:gridCol>
              </a:tblGrid>
              <a:tr h="49792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9C65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9C65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설명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쿼리</a:t>
                      </a:r>
                      <a:endParaRPr lang="ko-KR" altLang="en-US" sz="1600" b="0" i="0" u="none" strike="noStrike" dirty="0">
                        <a:solidFill>
                          <a:srgbClr val="9C65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4882898"/>
                  </a:ext>
                </a:extLst>
              </a:tr>
              <a:tr h="7982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속성별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SQL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기본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SQL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dblist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</a:t>
                      </a:r>
                    </a:p>
                    <a:p>
                      <a:pPr algn="ctr" fontAlgn="ctr"/>
                      <a:endParaRPr lang="en-US" altLang="ko-KR" sz="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0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"SELECT * FROM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dblist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";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7058549"/>
                  </a:ext>
                </a:extLst>
              </a:tr>
              <a:tr h="1872208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HashMap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선언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(age)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HashMap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&lt;Integer, String&gt;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ageHash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HashMap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&lt;Integer, String&gt;();</a:t>
                      </a:r>
                    </a:p>
                    <a:p>
                      <a:pPr algn="ctr"/>
                      <a:endParaRPr lang="en-US" altLang="ko-KR" sz="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"(age BETWEEN 10 AND 19)");</a:t>
                      </a: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"(age BETWEEN 20 AND 29)");</a:t>
                      </a: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"(age BETWEEN 30 AND 39)");</a:t>
                      </a: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(3, "(age BETWEEN 40 AND 49)");</a:t>
                      </a:r>
                    </a:p>
                    <a:p>
                      <a:pPr algn="l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(4, "(age &gt;= 50)");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9409472"/>
                  </a:ext>
                </a:extLst>
              </a:tr>
              <a:tr h="2207175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나이별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입력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 (age BETWEEN 10 AND 19);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 (age BETWEEN 20 AND 29);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 (age BETWEEN 30 AND 39);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 (age BETWEEN 40 AND 49);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 (age &gt;=50 );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792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altLang="ko-KR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4. DB 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구조 및 </a:t>
            </a:r>
            <a:r>
              <a:rPr lang="ko-KR" altLang="en-US" dirty="0" err="1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쿼리문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</a:t>
            </a:r>
            <a:endParaRPr lang="en-US" altLang="ko-KR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97636AD1-D9DD-4CCC-BCE4-5BE545A1F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2969"/>
              </p:ext>
            </p:extLst>
          </p:nvPr>
        </p:nvGraphicFramePr>
        <p:xfrm>
          <a:off x="304800" y="1143000"/>
          <a:ext cx="9105900" cy="53755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360">
                  <a:extLst>
                    <a:ext uri="{9D8B030D-6E8A-4147-A177-3AD203B41FA5}">
                      <a16:colId xmlns="" xmlns:a16="http://schemas.microsoft.com/office/drawing/2014/main" val="3589571536"/>
                    </a:ext>
                  </a:extLst>
                </a:gridCol>
                <a:gridCol w="799755">
                  <a:extLst>
                    <a:ext uri="{9D8B030D-6E8A-4147-A177-3AD203B41FA5}">
                      <a16:colId xmlns="" xmlns:a16="http://schemas.microsoft.com/office/drawing/2014/main" val="2170026638"/>
                    </a:ext>
                  </a:extLst>
                </a:gridCol>
                <a:gridCol w="7636785">
                  <a:extLst>
                    <a:ext uri="{9D8B030D-6E8A-4147-A177-3AD203B41FA5}">
                      <a16:colId xmlns="" xmlns:a16="http://schemas.microsoft.com/office/drawing/2014/main" val="3266991009"/>
                    </a:ext>
                  </a:extLst>
                </a:gridCol>
              </a:tblGrid>
              <a:tr h="49792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9C65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9C65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설명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쿼리</a:t>
                      </a:r>
                      <a:endParaRPr lang="ko-KR" altLang="en-US" sz="1600" b="0" i="0" u="none" strike="noStrike" dirty="0">
                        <a:solidFill>
                          <a:srgbClr val="9C65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4882898"/>
                  </a:ext>
                </a:extLst>
              </a:tr>
              <a:tr h="7982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속성별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SQL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기본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SQL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SELECT * FROM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dblist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WHERE </a:t>
                      </a:r>
                    </a:p>
                    <a:p>
                      <a:pPr algn="ctr" fontAlgn="ctr"/>
                      <a:endParaRPr lang="en-US" altLang="ko-KR" sz="400" kern="1200" dirty="0" smtClean="0">
                        <a:solidFill>
                          <a:schemeClr val="dk1"/>
                        </a:solidFill>
                        <a:latin typeface="D2Coding" pitchFamily="49" charset="-127"/>
                        <a:ea typeface="D2Coding" pitchFamily="49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0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String 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sql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= "SELECT * FROM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dblist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WHERE ";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7058549"/>
                  </a:ext>
                </a:extLst>
              </a:tr>
              <a:tr h="1872208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HashMap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선언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(time)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HashMap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&lt;Integer, String&gt;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timeHash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= new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HashMap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&lt;Integer, String&gt;();</a:t>
                      </a:r>
                    </a:p>
                    <a:p>
                      <a:pPr algn="ctr"/>
                      <a:endParaRPr lang="en-US" altLang="ko-KR" sz="600" kern="1200" dirty="0" smtClean="0">
                        <a:solidFill>
                          <a:schemeClr val="dk1"/>
                        </a:solidFill>
                        <a:latin typeface="D2Coding" pitchFamily="49" charset="-127"/>
                        <a:ea typeface="D2Coding" pitchFamily="49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timeHash.put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(0, "(time BETWEEN '07%:' AND '12%:')");  </a:t>
                      </a: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timeHash.put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(1, "(time BETWEEN '12%:' AND '18%:')");</a:t>
                      </a: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timeHash.put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(2, "(time BETWEEN '18%:' AND '22%:')");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9409472"/>
                  </a:ext>
                </a:extLst>
              </a:tr>
              <a:tr h="2207175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시간별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입력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+= (time BETWEEN '07%:' AND '12%:‘);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+= (time BETWEEN '07%:' AND '12%:‘);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D2Coding" pitchFamily="49" charset="-127"/>
                          <a:ea typeface="D2Coding" pitchFamily="49" charset="-127"/>
                          <a:cs typeface="+mn-cs"/>
                        </a:rPr>
                        <a:t> += (time BETWEEN '07%:' AND '12%:‘);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792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altLang="ko-KR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4. DB 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구조 및 </a:t>
            </a:r>
            <a:r>
              <a:rPr lang="ko-KR" altLang="en-US" dirty="0" err="1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쿼리문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</a:t>
            </a:r>
            <a:endParaRPr lang="en-US" altLang="ko-KR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97636AD1-D9DD-4CCC-BCE4-5BE545A1F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4041"/>
              </p:ext>
            </p:extLst>
          </p:nvPr>
        </p:nvGraphicFramePr>
        <p:xfrm>
          <a:off x="295276" y="1124744"/>
          <a:ext cx="9143998" cy="53755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2160">
                  <a:extLst>
                    <a:ext uri="{9D8B030D-6E8A-4147-A177-3AD203B41FA5}">
                      <a16:colId xmlns="" xmlns:a16="http://schemas.microsoft.com/office/drawing/2014/main" val="3589571536"/>
                    </a:ext>
                  </a:extLst>
                </a:gridCol>
                <a:gridCol w="803101">
                  <a:extLst>
                    <a:ext uri="{9D8B030D-6E8A-4147-A177-3AD203B41FA5}">
                      <a16:colId xmlns="" xmlns:a16="http://schemas.microsoft.com/office/drawing/2014/main" val="2170026638"/>
                    </a:ext>
                  </a:extLst>
                </a:gridCol>
                <a:gridCol w="7668737">
                  <a:extLst>
                    <a:ext uri="{9D8B030D-6E8A-4147-A177-3AD203B41FA5}">
                      <a16:colId xmlns="" xmlns:a16="http://schemas.microsoft.com/office/drawing/2014/main" val="3266991009"/>
                    </a:ext>
                  </a:extLst>
                </a:gridCol>
              </a:tblGrid>
              <a:tr h="49792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9C65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9C65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설명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쿼리</a:t>
                      </a:r>
                      <a:endParaRPr lang="ko-KR" altLang="en-US" sz="1600" b="0" i="0" u="none" strike="noStrike" dirty="0">
                        <a:solidFill>
                          <a:srgbClr val="9C65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4882898"/>
                  </a:ext>
                </a:extLst>
              </a:tr>
              <a:tr h="7982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속성별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SQL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기본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SQL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dblist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</a:t>
                      </a:r>
                    </a:p>
                    <a:p>
                      <a:pPr algn="ctr" fontAlgn="ctr"/>
                      <a:endParaRPr lang="en-US" altLang="ko-KR" sz="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0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"SELECT * FROM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dblist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WHERE ";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7058549"/>
                  </a:ext>
                </a:extLst>
              </a:tr>
              <a:tr h="1872208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HashMap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선언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(shop)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HashMap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&lt;Integer, String&gt;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HashMap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&lt;Integer, String&gt;();</a:t>
                      </a:r>
                    </a:p>
                    <a:p>
                      <a:pPr algn="ctr"/>
                      <a:endParaRPr lang="ko-KR" altLang="en-US" sz="7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(0, "(shop = '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네네치킨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')");</a:t>
                      </a:r>
                    </a:p>
                    <a:p>
                      <a:pPr algn="l"/>
                      <a:r>
                        <a:rPr lang="en-US" altLang="ko-KR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"(shop = '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도미노피자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')");</a:t>
                      </a:r>
                    </a:p>
                    <a:p>
                      <a:pPr algn="l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"(shop = '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목란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')");</a:t>
                      </a:r>
                    </a:p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(3, "(shop = '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스파게티스토리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')");</a:t>
                      </a:r>
                    </a:p>
                    <a:p>
                      <a:pPr algn="l"/>
                      <a:r>
                        <a:rPr lang="en-US" altLang="ko-KR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(4, "(shop = '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엽기떡볶이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')");</a:t>
                      </a:r>
                    </a:p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shopHash.put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(5, "(shop = '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큰맘할매순대국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')");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9409472"/>
                  </a:ext>
                </a:extLst>
              </a:tr>
              <a:tr h="2207175"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상점별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2Coding" pitchFamily="49" charset="-127"/>
                          <a:ea typeface="D2Coding" pitchFamily="49" charset="-127"/>
                        </a:rPr>
                        <a:t>입력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 pitchFamily="49" charset="-127"/>
                        <a:ea typeface="D2Coding" pitchFamily="49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+=(shop = '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네네치킨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+=(shop = '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도미노피자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+=(shop = '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목란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+=(shop = '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스파게티스토리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+=(shop = '</a:t>
                      </a:r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엽기떡볶이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</a:t>
                      </a:r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+=(shop = ＇</a:t>
                      </a:r>
                      <a:r>
                        <a:rPr lang="ko-KR" alt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큰맘할매순대국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792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7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4. DB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구조 및 </a:t>
            </a:r>
            <a:r>
              <a:rPr lang="ko-KR" altLang="en-US" dirty="0" err="1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쿼리문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 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3074" name="Picture 2" descr="D:\kookgi_koobonwoo\JAVA\eclipse\녹화_2019_10_15_12_26_09_61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1" y="1143001"/>
            <a:ext cx="8712299" cy="53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27123" y="3251647"/>
            <a:ext cx="7084417" cy="27478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dirty="0" smtClean="0">
                <a:solidFill>
                  <a:prstClr val="white"/>
                </a:solidFill>
              </a:rPr>
              <a:t>Q &amp; A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98001" y="2858562"/>
            <a:ext cx="736022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78157" y="1962473"/>
            <a:ext cx="2415866" cy="61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회원정보 수정 및 회원탈퇴 기능 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아이디 비밀번호 찾기 </a:t>
            </a:r>
            <a:endParaRPr lang="en-US" altLang="ko-KR" sz="1129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98001" y="1842476"/>
            <a:ext cx="729354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694023" y="1962473"/>
            <a:ext cx="2516277" cy="78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회원일 경우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매장에서 </a:t>
            </a:r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일정금액 이상 </a:t>
            </a:r>
            <a:r>
              <a:rPr lang="ko-KR" altLang="en-US" sz="1129" dirty="0" err="1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구매시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쿠폰 발급 기능 추가 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해당 쿠폰 다른 매장에서 </a:t>
            </a:r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사용가능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34099" y="1962473"/>
            <a:ext cx="2619375" cy="439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ERD </a:t>
            </a:r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및 </a:t>
            </a:r>
            <a:r>
              <a:rPr lang="ko-KR" altLang="en-US" sz="1129" dirty="0" err="1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다이아그램</a:t>
            </a:r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 미 완성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내부 소스 </a:t>
            </a:r>
            <a:r>
              <a:rPr lang="ko-KR" altLang="en-US" sz="1129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단순화</a:t>
            </a:r>
            <a:endParaRPr lang="en-US" altLang="ko-KR" sz="1129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0" name="직사각형 58"/>
          <p:cNvSpPr/>
          <p:nvPr/>
        </p:nvSpPr>
        <p:spPr>
          <a:xfrm>
            <a:off x="1298001" y="3110140"/>
            <a:ext cx="7297830" cy="3030849"/>
          </a:xfrm>
          <a:custGeom>
            <a:avLst/>
            <a:gdLst/>
            <a:ahLst/>
            <a:cxnLst/>
            <a:rect l="l" t="t" r="r" b="b"/>
            <a:pathLst>
              <a:path w="7691419" h="3600400">
                <a:moveTo>
                  <a:pt x="125383" y="161661"/>
                </a:moveTo>
                <a:lnTo>
                  <a:pt x="125383" y="3438739"/>
                </a:lnTo>
                <a:lnTo>
                  <a:pt x="7566037" y="3438739"/>
                </a:lnTo>
                <a:lnTo>
                  <a:pt x="7566037" y="161661"/>
                </a:lnTo>
                <a:close/>
                <a:moveTo>
                  <a:pt x="0" y="0"/>
                </a:moveTo>
                <a:lnTo>
                  <a:pt x="7691419" y="0"/>
                </a:lnTo>
                <a:lnTo>
                  <a:pt x="7691419" y="3600400"/>
                </a:lnTo>
                <a:lnTo>
                  <a:pt x="0" y="360040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3">
              <a:solidFill>
                <a:prstClr val="white"/>
              </a:solidFill>
            </a:endParaRPr>
          </a:p>
        </p:txBody>
      </p:sp>
      <p:sp>
        <p:nvSpPr>
          <p:cNvPr id="11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5</a:t>
            </a: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보완사항 및 </a:t>
            </a:r>
            <a:r>
              <a:rPr lang="en-US" altLang="ko-KR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Q &amp; A 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48393" y="1553713"/>
            <a:ext cx="482287" cy="43651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1</a:t>
            </a:r>
            <a:endParaRPr lang="en-US" altLang="ko-KR" sz="1600" kern="0" dirty="0" smtClean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04809" y="1553713"/>
            <a:ext cx="518551" cy="477473"/>
          </a:xfrm>
          <a:prstGeom prst="ellipse">
            <a:avLst/>
          </a:prstGeom>
          <a:solidFill>
            <a:srgbClr val="F470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2</a:t>
            </a:r>
            <a:endParaRPr lang="en-US" altLang="ko-KR" sz="1600" b="1" kern="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885987" y="1553713"/>
            <a:ext cx="491953" cy="477473"/>
          </a:xfrm>
          <a:prstGeom prst="ellipse">
            <a:avLst/>
          </a:prstGeom>
          <a:solidFill>
            <a:srgbClr val="6EBF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3</a:t>
            </a:r>
            <a:endParaRPr lang="en-US" altLang="ko-KR" sz="1600" kern="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6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31520" y="5226142"/>
            <a:ext cx="3513368" cy="1224258"/>
            <a:chOff x="3058446" y="4756242"/>
            <a:chExt cx="3513368" cy="1224258"/>
          </a:xfrm>
        </p:grpSpPr>
        <p:sp>
          <p:nvSpPr>
            <p:cNvPr id="3" name="직사각형 2"/>
            <p:cNvSpPr/>
            <p:nvPr/>
          </p:nvSpPr>
          <p:spPr>
            <a:xfrm>
              <a:off x="3129846" y="5149503"/>
              <a:ext cx="344196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Yoon 윤고딕 550_TT" pitchFamily="18" charset="-127"/>
                  <a:ea typeface="Yoon 윤고딕 550_TT" pitchFamily="18" charset="-127"/>
                </a:rPr>
                <a:t>감사합니다</a:t>
              </a:r>
              <a:r>
                <a:rPr lang="en-US" altLang="ko-KR" sz="4800" dirty="0">
                  <a:solidFill>
                    <a:schemeClr val="bg1"/>
                  </a:solidFill>
                  <a:latin typeface="Yoon 윤고딕 550_TT" pitchFamily="18" charset="-127"/>
                  <a:ea typeface="Yoon 윤고딕 550_TT" pitchFamily="18" charset="-127"/>
                </a:rPr>
                <a:t>.</a:t>
              </a:r>
              <a:endParaRPr lang="ko-KR" altLang="en-US" sz="4800" dirty="0"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058446" y="4789463"/>
              <a:ext cx="3130624" cy="360040"/>
            </a:xfrm>
            <a:prstGeom prst="roundRect">
              <a:avLst>
                <a:gd name="adj" fmla="val 50000"/>
              </a:avLst>
            </a:prstGeom>
            <a:solidFill>
              <a:srgbClr val="DA1C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맑은 고딕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9846" y="4756242"/>
              <a:ext cx="29878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Tahoma" pitchFamily="34" charset="0"/>
                </a:rPr>
                <a:t>국기 </a:t>
              </a:r>
              <a:r>
                <a:rPr lang="en-US" altLang="ko-KR" b="1" spc="-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Tahoma" pitchFamily="34" charset="0"/>
                </a:rPr>
                <a:t>7</a:t>
              </a:r>
              <a:r>
                <a:rPr lang="ko-KR" altLang="en-US" b="1" spc="-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Tahoma" pitchFamily="34" charset="0"/>
                </a:rPr>
                <a:t>기 </a:t>
              </a:r>
              <a:r>
                <a:rPr lang="en-US" altLang="ko-KR" b="1" spc="-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Tahoma" pitchFamily="34" charset="0"/>
                </a:rPr>
                <a:t>4</a:t>
              </a:r>
              <a:r>
                <a:rPr lang="ko-KR" altLang="en-US" b="1" spc="-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cs typeface="Tahoma" pitchFamily="34" charset="0"/>
                </a:rPr>
                <a:t>조 발표 </a:t>
              </a:r>
              <a:endParaRPr lang="ko-KR" altLang="en-US" b="1" spc="-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8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148931" y="3232626"/>
            <a:ext cx="528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목표 소개 </a:t>
            </a:r>
            <a:endParaRPr lang="en-US" altLang="ko-KR" sz="320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5147" y="1658912"/>
            <a:ext cx="442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50095" y="506785"/>
            <a:ext cx="889987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35433" y="1154856"/>
            <a:ext cx="32976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P</a:t>
            </a: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RESENTATION</a:t>
            </a:r>
          </a:p>
        </p:txBody>
      </p: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332479" y="602761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3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4" y="1052713"/>
            <a:ext cx="3226550" cy="552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altLang="ko-KR" b="1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1.</a:t>
            </a:r>
            <a:r>
              <a:rPr lang="ko-KR" altLang="en-US" b="1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목표 소개</a:t>
            </a:r>
            <a:endParaRPr lang="en-US" b="1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3" name="Espace réservé du contenu 4"/>
          <p:cNvSpPr txBox="1">
            <a:spLocks/>
          </p:cNvSpPr>
          <p:nvPr/>
        </p:nvSpPr>
        <p:spPr>
          <a:xfrm>
            <a:off x="3465576" y="1313972"/>
            <a:ext cx="5869630" cy="44856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2000" dirty="0" smtClean="0">
                <a:latin typeface="D2Coding" pitchFamily="49" charset="-127"/>
                <a:ea typeface="D2Coding" pitchFamily="49" charset="-127"/>
              </a:rPr>
              <a:t>CLIENT</a:t>
            </a:r>
            <a:r>
              <a:rPr lang="ko-KR" altLang="en-US" sz="2000" dirty="0" smtClean="0">
                <a:latin typeface="D2Coding" pitchFamily="49" charset="-127"/>
                <a:ea typeface="D2Coding" pitchFamily="49" charset="-127"/>
              </a:rPr>
              <a:t>팀</a:t>
            </a:r>
            <a:r>
              <a:rPr lang="en-US" sz="2000" dirty="0" smtClean="0">
                <a:latin typeface="D2Coding" pitchFamily="49" charset="-127"/>
                <a:ea typeface="D2Coding" pitchFamily="49" charset="-127"/>
              </a:rPr>
              <a:t> </a:t>
            </a:r>
          </a:p>
          <a:p>
            <a:pPr marL="0" indent="0" algn="just">
              <a:buNone/>
              <a:defRPr/>
            </a:pPr>
            <a:r>
              <a:rPr lang="en-US" sz="700" dirty="0" smtClean="0">
                <a:latin typeface="D2Coding" pitchFamily="49" charset="-127"/>
                <a:ea typeface="D2Coding" pitchFamily="49" charset="-127"/>
              </a:rPr>
              <a:t> </a:t>
            </a:r>
          </a:p>
          <a:p>
            <a:pPr marL="0" indent="0" algn="just">
              <a:buNone/>
              <a:defRPr/>
            </a:pP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회원가입 및 회원정보 수정을 할 수 있으며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다양한 식당에서 고객이 주문한 음식을 사는 클라이언트 서버 구축</a:t>
            </a:r>
            <a:endParaRPr lang="en-US" altLang="ko-KR" sz="1100" dirty="0" smtClean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endParaRPr lang="en-US" sz="1100" dirty="0" smtClean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endParaRPr lang="en-US" sz="1100" dirty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r>
              <a:rPr lang="en-US" sz="2000" dirty="0" smtClean="0">
                <a:latin typeface="D2Coding" pitchFamily="49" charset="-127"/>
                <a:ea typeface="D2Coding" pitchFamily="49" charset="-127"/>
              </a:rPr>
              <a:t>Server</a:t>
            </a:r>
            <a:r>
              <a:rPr lang="ko-KR" altLang="en-US" sz="2000" dirty="0" smtClean="0">
                <a:latin typeface="D2Coding" pitchFamily="49" charset="-127"/>
                <a:ea typeface="D2Coding" pitchFamily="49" charset="-127"/>
              </a:rPr>
              <a:t>팀</a:t>
            </a:r>
            <a:r>
              <a:rPr lang="en-US" sz="2000" dirty="0" smtClean="0">
                <a:latin typeface="D2Coding" pitchFamily="49" charset="-127"/>
                <a:ea typeface="D2Coding" pitchFamily="49" charset="-127"/>
              </a:rPr>
              <a:t> </a:t>
            </a:r>
          </a:p>
          <a:p>
            <a:pPr marL="0" indent="0" algn="just">
              <a:buNone/>
              <a:defRPr/>
            </a:pPr>
            <a:endParaRPr lang="en-US" altLang="ko-KR" sz="800" dirty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회원정보를 포함한 구매정보를 저장한 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를 구축하고</a:t>
            </a:r>
            <a:r>
              <a:rPr lang="en-US" altLang="ko-KR" sz="1100" dirty="0" smtClean="0">
                <a:latin typeface="D2Coding" pitchFamily="49" charset="-127"/>
                <a:ea typeface="D2Coding" pitchFamily="49" charset="-127"/>
              </a:rPr>
              <a:t>, </a:t>
            </a: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원하는 정보를 시각화하는 통계 시스템을 구축해서 관리자 입장에서 관리하기 편한 시스템을 구현</a:t>
            </a:r>
            <a:endParaRPr lang="en-US" altLang="ko-KR" sz="1100" dirty="0" smtClean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endParaRPr lang="en-US" sz="1100" dirty="0" smtClean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endParaRPr lang="en-US" sz="1100" dirty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r>
              <a:rPr lang="ko-KR" altLang="en-US" sz="2000" dirty="0" smtClean="0">
                <a:latin typeface="D2Coding" pitchFamily="49" charset="-127"/>
                <a:ea typeface="D2Coding" pitchFamily="49" charset="-127"/>
              </a:rPr>
              <a:t>통합 </a:t>
            </a:r>
            <a:r>
              <a:rPr lang="en-US" altLang="ko-KR" sz="2000" dirty="0" smtClean="0">
                <a:latin typeface="D2Coding" pitchFamily="49" charset="-127"/>
                <a:ea typeface="D2Coding" pitchFamily="49" charset="-127"/>
              </a:rPr>
              <a:t> </a:t>
            </a:r>
          </a:p>
          <a:p>
            <a:pPr marL="0" indent="0" algn="just">
              <a:buNone/>
              <a:defRPr/>
            </a:pPr>
            <a:endParaRPr lang="en-US" altLang="ko-KR" sz="700" dirty="0" smtClean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r>
              <a:rPr lang="ko-KR" altLang="en-US" sz="1100" dirty="0" smtClean="0">
                <a:latin typeface="D2Coding" pitchFamily="49" charset="-127"/>
                <a:ea typeface="D2Coding" pitchFamily="49" charset="-127"/>
              </a:rPr>
              <a:t>실시간 정보를 반영하여 원하는 결과를 시각화하는 시스템을 만들어 구매 정보 관리를 넘어 회원관리까지 가능한 시스템을 구축 </a:t>
            </a:r>
            <a:endParaRPr lang="en-US" sz="1100" dirty="0" smtClean="0">
              <a:latin typeface="D2Coding" pitchFamily="49" charset="-127"/>
              <a:ea typeface="D2Coding" pitchFamily="49" charset="-127"/>
            </a:endParaRPr>
          </a:p>
          <a:p>
            <a:pPr marL="0" indent="0" algn="just">
              <a:buNone/>
              <a:defRPr/>
            </a:pPr>
            <a:endParaRPr lang="en-US" sz="1100" dirty="0" smtClean="0"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148931" y="3232626"/>
            <a:ext cx="528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주요 기능 소개  </a:t>
            </a:r>
            <a:endParaRPr lang="en-US" altLang="ko-KR" sz="320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5147" y="1658912"/>
            <a:ext cx="442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50095" y="506785"/>
            <a:ext cx="889987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35433" y="1154856"/>
            <a:ext cx="32976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HY견고딕" pitchFamily="18" charset="-127"/>
                <a:ea typeface="HY견고딕" pitchFamily="18" charset="-127"/>
              </a:rPr>
              <a:t>P</a:t>
            </a: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RESENTATION</a:t>
            </a:r>
          </a:p>
        </p:txBody>
      </p: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332479" y="602761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0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668184" y="2524807"/>
            <a:ext cx="1490259" cy="149025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로그인</a:t>
            </a:r>
            <a:endParaRPr lang="en-US" altLang="ko-KR" sz="1600" kern="0" dirty="0" smtClean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회원가</a:t>
            </a:r>
            <a:r>
              <a:rPr lang="ko-KR" altLang="en-US" sz="1600" kern="0" dirty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입</a:t>
            </a:r>
            <a:r>
              <a:rPr lang="ko-KR" altLang="en-US" sz="20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 </a:t>
            </a:r>
            <a:endParaRPr lang="en-US" altLang="ko-KR" sz="2000" kern="0" dirty="0" smtClean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106789" y="2524807"/>
            <a:ext cx="1490259" cy="1490259"/>
          </a:xfrm>
          <a:prstGeom prst="ellipse">
            <a:avLst/>
          </a:prstGeom>
          <a:solidFill>
            <a:srgbClr val="F470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장바구니</a:t>
            </a:r>
            <a:endParaRPr lang="ko-KR" altLang="en-US" sz="1050" kern="0" dirty="0">
              <a:solidFill>
                <a:prstClr val="black">
                  <a:lumMod val="50000"/>
                  <a:lumOff val="50000"/>
                </a:prst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545394" y="2524807"/>
            <a:ext cx="1490259" cy="1490259"/>
          </a:xfrm>
          <a:prstGeom prst="ellipse">
            <a:avLst/>
          </a:prstGeom>
          <a:solidFill>
            <a:srgbClr val="6EBF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구매정보전송</a:t>
            </a:r>
            <a:endParaRPr lang="en-US" altLang="ko-KR" sz="1600" kern="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98836" y="1432789"/>
            <a:ext cx="6706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CLIENT </a:t>
            </a:r>
            <a:r>
              <a:rPr lang="ko-KR" altLang="en-US" sz="3600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주요기능 소개</a:t>
            </a:r>
            <a:endParaRPr lang="en-US" altLang="ko-KR" sz="3600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9701" y="4534673"/>
            <a:ext cx="2235823" cy="65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식당과 메뉴를 선택한 후 </a:t>
            </a:r>
            <a:endParaRPr lang="en-US" altLang="ko-KR" sz="1223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원하는 만큼 장바구니에 </a:t>
            </a:r>
            <a:endParaRPr lang="en-US" altLang="ko-KR" sz="1223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추가하여 주문 가능 </a:t>
            </a:r>
            <a:endParaRPr lang="en-US" altLang="ko-KR" sz="1223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76046" y="4534673"/>
            <a:ext cx="1828954" cy="46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각 단계별 속성</a:t>
            </a:r>
            <a:endParaRPr lang="en-US" altLang="ko-KR" sz="1223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서버로 전송</a:t>
            </a:r>
            <a:endParaRPr lang="en-US" altLang="ko-KR" sz="1223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600444" y="2110177"/>
            <a:ext cx="6841642" cy="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498836" y="4534673"/>
            <a:ext cx="1964432" cy="65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서버와 통신해서 </a:t>
            </a:r>
            <a:endParaRPr lang="en-US" altLang="ko-KR" sz="1223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아이디 패스워드 존재 및</a:t>
            </a:r>
            <a:r>
              <a:rPr lang="en-US" altLang="ko-KR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 </a:t>
            </a:r>
            <a:r>
              <a:rPr lang="ko-KR" altLang="en-US" sz="1223" dirty="0" err="1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일치여부</a:t>
            </a:r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 확인</a:t>
            </a:r>
            <a:endParaRPr lang="en-US" altLang="ko-KR" sz="1223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4" name="Titre 3"/>
          <p:cNvSpPr txBox="1">
            <a:spLocks/>
          </p:cNvSpPr>
          <p:nvPr/>
        </p:nvSpPr>
        <p:spPr>
          <a:xfrm>
            <a:off x="530761" y="0"/>
            <a:ext cx="44028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기능 소개 </a:t>
            </a:r>
            <a:endParaRPr lang="en-US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2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 txBox="1">
            <a:spLocks/>
          </p:cNvSpPr>
          <p:nvPr/>
        </p:nvSpPr>
        <p:spPr>
          <a:xfrm>
            <a:off x="530761" y="0"/>
            <a:ext cx="493313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b="1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b="1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주요 기능 소개 </a:t>
            </a:r>
            <a:endParaRPr lang="en-US" b="1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96671" y="3887799"/>
            <a:ext cx="5389882" cy="2634003"/>
            <a:chOff x="334298" y="3692013"/>
            <a:chExt cx="6312309" cy="316598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평행 사변형 5"/>
            <p:cNvSpPr/>
            <p:nvPr/>
          </p:nvSpPr>
          <p:spPr>
            <a:xfrm>
              <a:off x="1641987" y="3692013"/>
              <a:ext cx="5004620" cy="3165987"/>
            </a:xfrm>
            <a:prstGeom prst="parallelogram">
              <a:avLst>
                <a:gd name="adj" fmla="val 116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334298" y="3692013"/>
              <a:ext cx="6012426" cy="3165987"/>
            </a:xfrm>
            <a:prstGeom prst="parallelogram">
              <a:avLst>
                <a:gd name="adj" fmla="val 1572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138084" y="3692013"/>
              <a:ext cx="4919045" cy="3165987"/>
            </a:xfrm>
            <a:prstGeom prst="parallelogram">
              <a:avLst>
                <a:gd name="adj" fmla="val 1572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10478" y="2340472"/>
            <a:ext cx="2314965" cy="1604293"/>
            <a:chOff x="5308958" y="1130300"/>
            <a:chExt cx="2819042" cy="256171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평행 사변형 9"/>
            <p:cNvSpPr/>
            <p:nvPr/>
          </p:nvSpPr>
          <p:spPr>
            <a:xfrm>
              <a:off x="5308958" y="1130300"/>
              <a:ext cx="2819041" cy="2561713"/>
            </a:xfrm>
            <a:prstGeom prst="parallelogram">
              <a:avLst>
                <a:gd name="adj" fmla="val 743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5740990" y="1130300"/>
              <a:ext cx="2387010" cy="2561713"/>
            </a:xfrm>
            <a:prstGeom prst="parallelogram">
              <a:avLst>
                <a:gd name="adj" fmla="val 626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이등변 삼각형 11"/>
          <p:cNvSpPr/>
          <p:nvPr/>
        </p:nvSpPr>
        <p:spPr>
          <a:xfrm>
            <a:off x="7442229" y="1518363"/>
            <a:ext cx="1606543" cy="901700"/>
          </a:xfrm>
          <a:prstGeom prst="triangle">
            <a:avLst>
              <a:gd name="adj" fmla="val 7437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141274" y="3944765"/>
            <a:ext cx="738408" cy="694632"/>
            <a:chOff x="9412448" y="596855"/>
            <a:chExt cx="865635" cy="86563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>
              <a:off x="9412448" y="596855"/>
              <a:ext cx="865635" cy="865635"/>
            </a:xfrm>
            <a:prstGeom prst="ellipse">
              <a:avLst/>
            </a:prstGeom>
            <a:solidFill>
              <a:srgbClr val="6EB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 bwMode="auto">
            <a:xfrm>
              <a:off x="9641415" y="856756"/>
              <a:ext cx="407705" cy="345833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4641667" y="4577310"/>
            <a:ext cx="1108242" cy="1042540"/>
            <a:chOff x="6306974" y="2436553"/>
            <a:chExt cx="865635" cy="86563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타원 18"/>
            <p:cNvSpPr/>
            <p:nvPr/>
          </p:nvSpPr>
          <p:spPr>
            <a:xfrm>
              <a:off x="6306974" y="2436553"/>
              <a:ext cx="865635" cy="865635"/>
            </a:xfrm>
            <a:prstGeom prst="ellipse">
              <a:avLst/>
            </a:prstGeom>
            <a:solidFill>
              <a:srgbClr val="F47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0" name="Group 28"/>
            <p:cNvGrpSpPr>
              <a:grpSpLocks noChangeAspect="1"/>
            </p:cNvGrpSpPr>
            <p:nvPr/>
          </p:nvGrpSpPr>
          <p:grpSpPr bwMode="auto">
            <a:xfrm>
              <a:off x="6515561" y="2673124"/>
              <a:ext cx="448462" cy="392491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21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2618370" y="5115757"/>
            <a:ext cx="1534875" cy="1443880"/>
            <a:chOff x="6263809" y="3682107"/>
            <a:chExt cx="865635" cy="86563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4" name="타원 23"/>
            <p:cNvSpPr/>
            <p:nvPr/>
          </p:nvSpPr>
          <p:spPr>
            <a:xfrm>
              <a:off x="6263809" y="3682107"/>
              <a:ext cx="865635" cy="865635"/>
            </a:xfrm>
            <a:prstGeom prst="ellipse">
              <a:avLst/>
            </a:prstGeom>
            <a:solidFill>
              <a:srgbClr val="FC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476692" y="3871151"/>
              <a:ext cx="439870" cy="487549"/>
              <a:chOff x="4006855" y="1601788"/>
              <a:chExt cx="322258" cy="357187"/>
            </a:xfrm>
            <a:solidFill>
              <a:schemeClr val="bg1"/>
            </a:solidFill>
          </p:grpSpPr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4006855" y="1725612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7273971" y="2869848"/>
            <a:ext cx="713041" cy="670769"/>
            <a:chOff x="4383803" y="3944581"/>
            <a:chExt cx="863816" cy="863816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32" name="타원 31"/>
            <p:cNvSpPr/>
            <p:nvPr/>
          </p:nvSpPr>
          <p:spPr>
            <a:xfrm>
              <a:off x="4383803" y="3944581"/>
              <a:ext cx="863816" cy="8638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4667916" y="4195034"/>
              <a:ext cx="295593" cy="36290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4438732" y="1823294"/>
            <a:ext cx="2440950" cy="123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구매정보 전송 </a:t>
            </a:r>
            <a:endParaRPr lang="en-US" altLang="ko-KR" sz="1100" b="1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장바구니에 저장된 값이 있을 때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“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구매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”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버튼 클릭 후</a:t>
            </a:r>
            <a:r>
              <a:rPr lang="en-US" altLang="ko-KR" sz="1067" b="1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,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 구매정보 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VO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에 </a:t>
            </a:r>
            <a:endParaRPr lang="en-US" altLang="ko-KR" sz="1067" b="1" dirty="0" smtClean="0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저장하고 서버에 알맞은 양식으로 </a:t>
            </a:r>
            <a:endParaRPr lang="en-US" altLang="ko-KR" sz="1067" b="1" dirty="0" smtClean="0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구매정보 전송</a:t>
            </a:r>
            <a:endParaRPr lang="ko-KR" altLang="en-US" sz="1067" b="1" dirty="0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cxnSp>
        <p:nvCxnSpPr>
          <p:cNvPr id="36" name="꺾인 연결선 35"/>
          <p:cNvCxnSpPr>
            <a:stCxn id="114" idx="2"/>
            <a:endCxn id="24" idx="2"/>
          </p:cNvCxnSpPr>
          <p:nvPr/>
        </p:nvCxnSpPr>
        <p:spPr>
          <a:xfrm rot="16200000" flipH="1">
            <a:off x="-388243" y="2831083"/>
            <a:ext cx="3834403" cy="2178824"/>
          </a:xfrm>
          <a:prstGeom prst="bentConnector2">
            <a:avLst/>
          </a:prstGeom>
          <a:ln>
            <a:solidFill>
              <a:srgbClr val="FCA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064375" y="3360617"/>
            <a:ext cx="191344" cy="180000"/>
          </a:xfrm>
          <a:prstGeom prst="rect">
            <a:avLst/>
          </a:prstGeom>
          <a:solidFill>
            <a:srgbClr val="F4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구부러진 연결선 38"/>
          <p:cNvCxnSpPr>
            <a:stCxn id="37" idx="2"/>
            <a:endCxn id="19" idx="2"/>
          </p:cNvCxnSpPr>
          <p:nvPr/>
        </p:nvCxnSpPr>
        <p:spPr>
          <a:xfrm rot="16200000" flipH="1">
            <a:off x="3121876" y="3578788"/>
            <a:ext cx="1557963" cy="1481620"/>
          </a:xfrm>
          <a:prstGeom prst="curvedConnector2">
            <a:avLst/>
          </a:prstGeom>
          <a:ln>
            <a:solidFill>
              <a:srgbClr val="F47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135" idx="2"/>
            <a:endCxn id="14" idx="2"/>
          </p:cNvCxnSpPr>
          <p:nvPr/>
        </p:nvCxnSpPr>
        <p:spPr>
          <a:xfrm rot="16200000" flipH="1">
            <a:off x="4047865" y="2198672"/>
            <a:ext cx="2288788" cy="189802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30761" y="1733294"/>
            <a:ext cx="2440950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회원가입 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로그인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, 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회원가입 기능이 서버와 통신을 하고 각각의 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VO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클래스의 멤버 변수에 전송할 내용과 받을 내용을 저장</a:t>
            </a:r>
            <a:endParaRPr lang="en-US" altLang="ko-KR" sz="1067" b="1" dirty="0">
              <a:solidFill>
                <a:prstClr val="black">
                  <a:lumMod val="50000"/>
                  <a:lumOff val="50000"/>
                </a:prstClr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9546" y="1823294"/>
            <a:ext cx="180000" cy="180000"/>
          </a:xfrm>
          <a:prstGeom prst="rect">
            <a:avLst/>
          </a:prstGeom>
          <a:solidFill>
            <a:srgbClr val="FCA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29546" y="3205835"/>
            <a:ext cx="2516660" cy="1278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장바구니 기능</a:t>
            </a:r>
            <a:endParaRPr lang="en-US" altLang="ko-KR" sz="1100" b="1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식당 선택 후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,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 메뉴를 원하는 개수만큼 선택하면 장바구니에 추가되고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.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 추가된 메뉴를 테이블에 저장</a:t>
            </a:r>
            <a:endParaRPr lang="en-US" altLang="ko-KR" sz="1067" b="1" dirty="0" smtClean="0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153245" y="1823293"/>
            <a:ext cx="180000" cy="180000"/>
          </a:xfrm>
          <a:prstGeom prst="rect">
            <a:avLst/>
          </a:prstGeom>
          <a:solidFill>
            <a:srgbClr val="6EB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6000909" y="5257410"/>
            <a:ext cx="3015167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서버로 정보 전송</a:t>
            </a:r>
            <a:endParaRPr lang="ko-KR" altLang="en-US" sz="11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9048772" y="5715527"/>
            <a:ext cx="180000" cy="180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꺾인 연결선 149"/>
          <p:cNvCxnSpPr>
            <a:stCxn id="32" idx="6"/>
            <a:endCxn id="149" idx="0"/>
          </p:cNvCxnSpPr>
          <p:nvPr/>
        </p:nvCxnSpPr>
        <p:spPr>
          <a:xfrm>
            <a:off x="7987012" y="3205233"/>
            <a:ext cx="1151760" cy="2510294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9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668184" y="2524807"/>
            <a:ext cx="1490259" cy="149025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멀티서버</a:t>
            </a:r>
            <a:endParaRPr lang="ko-KR" altLang="en-US" sz="1600" b="1" kern="0" dirty="0">
              <a:solidFill>
                <a:prstClr val="black">
                  <a:lumMod val="50000"/>
                  <a:lumOff val="50000"/>
                </a:prstClr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106789" y="2524807"/>
            <a:ext cx="1490259" cy="1490259"/>
          </a:xfrm>
          <a:prstGeom prst="ellipse">
            <a:avLst/>
          </a:prstGeom>
          <a:solidFill>
            <a:srgbClr val="F470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구매정보관리</a:t>
            </a:r>
            <a:endParaRPr lang="en-US" altLang="ko-KR" sz="1600" b="1" kern="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545394" y="2524807"/>
            <a:ext cx="1490259" cy="1490259"/>
          </a:xfrm>
          <a:prstGeom prst="ellipse">
            <a:avLst/>
          </a:prstGeom>
          <a:solidFill>
            <a:srgbClr val="6EBF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prstClr val="white"/>
                </a:solidFill>
                <a:latin typeface="D2Coding" pitchFamily="49" charset="-127"/>
                <a:ea typeface="D2Coding" pitchFamily="49" charset="-127"/>
              </a:rPr>
              <a:t>화면구현</a:t>
            </a:r>
            <a:endParaRPr lang="en-US" altLang="ko-KR" sz="1600" kern="0" dirty="0">
              <a:solidFill>
                <a:prstClr val="white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98836" y="1432789"/>
            <a:ext cx="6706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SERVER </a:t>
            </a:r>
            <a:r>
              <a:rPr lang="ko-KR" altLang="en-US" sz="3600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주요기능 소개</a:t>
            </a:r>
            <a:endParaRPr lang="en-US" altLang="ko-KR" sz="3600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9702" y="4619261"/>
            <a:ext cx="2131048" cy="65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SQL</a:t>
            </a:r>
            <a:r>
              <a:rPr lang="ko-KR" altLang="en-US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문을 이용하여 </a:t>
            </a:r>
            <a:endParaRPr lang="en-US" altLang="ko-KR" sz="1223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en-US" altLang="ko-KR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DB</a:t>
            </a:r>
            <a:r>
              <a:rPr lang="ko-KR" altLang="en-US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연동 후 원하는 </a:t>
            </a:r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데이터 </a:t>
            </a:r>
            <a:r>
              <a:rPr lang="ko-KR" altLang="en-US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시각적으로 구현 </a:t>
            </a:r>
            <a:endParaRPr lang="en-US" altLang="ko-KR" sz="1223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42176" y="4713357"/>
            <a:ext cx="1828954" cy="46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한 화면에 모든 기능 통합</a:t>
            </a:r>
            <a:endParaRPr lang="en-US" altLang="ko-KR" sz="1223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600444" y="2110177"/>
            <a:ext cx="6841642" cy="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10" name="Titre 3"/>
          <p:cNvSpPr txBox="1">
            <a:spLocks/>
          </p:cNvSpPr>
          <p:nvPr/>
        </p:nvSpPr>
        <p:spPr>
          <a:xfrm>
            <a:off x="530761" y="0"/>
            <a:ext cx="56164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altLang="ko-KR" b="1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2.</a:t>
            </a:r>
            <a:r>
              <a:rPr lang="ko-KR" altLang="en-US" b="1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주요 </a:t>
            </a:r>
            <a:r>
              <a:rPr lang="ko-KR" altLang="en-US" b="1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기능 소개 </a:t>
            </a:r>
            <a:endParaRPr lang="en-US" altLang="ko-KR" b="1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3975" y="4619261"/>
            <a:ext cx="2371725" cy="46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Thread</a:t>
            </a:r>
            <a:r>
              <a:rPr lang="ko-KR" altLang="en-US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를 이용하여 </a:t>
            </a:r>
            <a:endParaRPr lang="en-US" altLang="ko-KR" sz="1223" dirty="0" smtClean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  <a:p>
            <a:pPr algn="ctr"/>
            <a:r>
              <a:rPr lang="ko-KR" altLang="en-US" sz="1223" dirty="0" smtClean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클라이언트와 </a:t>
            </a:r>
            <a:r>
              <a:rPr lang="ko-KR" altLang="en-US" sz="1223" dirty="0">
                <a:solidFill>
                  <a:prstClr val="black"/>
                </a:solidFill>
                <a:latin typeface="D2Coding" pitchFamily="49" charset="-127"/>
                <a:ea typeface="D2Coding" pitchFamily="49" charset="-127"/>
              </a:rPr>
              <a:t>서버 통신 구현 </a:t>
            </a:r>
            <a:endParaRPr lang="en-US" altLang="ko-KR" sz="1223" dirty="0">
              <a:solidFill>
                <a:prstClr val="black"/>
              </a:solidFill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5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42756" y="3720808"/>
            <a:ext cx="5557712" cy="2800994"/>
            <a:chOff x="334298" y="3692013"/>
            <a:chExt cx="6312309" cy="316598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평행 사변형 5"/>
            <p:cNvSpPr/>
            <p:nvPr/>
          </p:nvSpPr>
          <p:spPr>
            <a:xfrm>
              <a:off x="1641987" y="3692013"/>
              <a:ext cx="5004620" cy="3165987"/>
            </a:xfrm>
            <a:prstGeom prst="parallelogram">
              <a:avLst>
                <a:gd name="adj" fmla="val 116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334298" y="3692013"/>
              <a:ext cx="6012426" cy="3165987"/>
            </a:xfrm>
            <a:prstGeom prst="parallelogram">
              <a:avLst>
                <a:gd name="adj" fmla="val 1572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138084" y="3692013"/>
              <a:ext cx="4919045" cy="3165987"/>
            </a:xfrm>
            <a:prstGeom prst="parallelogram">
              <a:avLst>
                <a:gd name="adj" fmla="val 1572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332496" y="2139994"/>
            <a:ext cx="2159212" cy="1604293"/>
            <a:chOff x="5308958" y="1130300"/>
            <a:chExt cx="2819042" cy="256171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평행 사변형 9"/>
            <p:cNvSpPr/>
            <p:nvPr/>
          </p:nvSpPr>
          <p:spPr>
            <a:xfrm>
              <a:off x="5308958" y="1130300"/>
              <a:ext cx="2819041" cy="2561713"/>
            </a:xfrm>
            <a:prstGeom prst="parallelogram">
              <a:avLst>
                <a:gd name="adj" fmla="val 743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5740990" y="1130300"/>
              <a:ext cx="2387010" cy="2561713"/>
            </a:xfrm>
            <a:prstGeom prst="parallelogram">
              <a:avLst>
                <a:gd name="adj" fmla="val 626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이등변 삼각형 11"/>
          <p:cNvSpPr/>
          <p:nvPr/>
        </p:nvSpPr>
        <p:spPr>
          <a:xfrm>
            <a:off x="7157920" y="1282444"/>
            <a:ext cx="1606543" cy="901700"/>
          </a:xfrm>
          <a:prstGeom prst="triangle">
            <a:avLst>
              <a:gd name="adj" fmla="val 7437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718939" y="3013092"/>
            <a:ext cx="738408" cy="694632"/>
            <a:chOff x="9412448" y="596855"/>
            <a:chExt cx="865635" cy="86563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>
              <a:off x="9412448" y="596855"/>
              <a:ext cx="865635" cy="865635"/>
            </a:xfrm>
            <a:prstGeom prst="ellipse">
              <a:avLst/>
            </a:prstGeom>
            <a:solidFill>
              <a:srgbClr val="6EB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 bwMode="auto">
            <a:xfrm>
              <a:off x="9641415" y="856756"/>
              <a:ext cx="407705" cy="345833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3764896" y="4496670"/>
            <a:ext cx="1464903" cy="1249269"/>
            <a:chOff x="6306974" y="2436553"/>
            <a:chExt cx="865635" cy="86563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타원 18"/>
            <p:cNvSpPr/>
            <p:nvPr/>
          </p:nvSpPr>
          <p:spPr>
            <a:xfrm>
              <a:off x="6306974" y="2436553"/>
              <a:ext cx="865635" cy="8656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0" name="Group 28"/>
            <p:cNvGrpSpPr>
              <a:grpSpLocks noChangeAspect="1"/>
            </p:cNvGrpSpPr>
            <p:nvPr/>
          </p:nvGrpSpPr>
          <p:grpSpPr bwMode="auto">
            <a:xfrm>
              <a:off x="6515561" y="2673124"/>
              <a:ext cx="448462" cy="392491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21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5592323" y="3633856"/>
            <a:ext cx="1003605" cy="1055611"/>
            <a:chOff x="6263809" y="3682107"/>
            <a:chExt cx="865635" cy="86563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4" name="타원 23"/>
            <p:cNvSpPr/>
            <p:nvPr/>
          </p:nvSpPr>
          <p:spPr>
            <a:xfrm>
              <a:off x="6263809" y="3682107"/>
              <a:ext cx="865635" cy="865635"/>
            </a:xfrm>
            <a:prstGeom prst="ellipse">
              <a:avLst/>
            </a:prstGeom>
            <a:solidFill>
              <a:srgbClr val="F47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476692" y="3871151"/>
              <a:ext cx="439870" cy="487549"/>
              <a:chOff x="4006855" y="1601788"/>
              <a:chExt cx="322258" cy="357187"/>
            </a:xfrm>
            <a:solidFill>
              <a:schemeClr val="bg1"/>
            </a:solidFill>
          </p:grpSpPr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4006855" y="1725612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5297293" y="5311630"/>
            <a:ext cx="1939141" cy="71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  <a:latin typeface="D2Coding" pitchFamily="49" charset="-127"/>
                <a:ea typeface="D2Coding" pitchFamily="49" charset="-127"/>
              </a:rPr>
              <a:t>CLIENT</a:t>
            </a:r>
            <a:r>
              <a:rPr lang="ko-KR" altLang="en-US" sz="1100" b="1" dirty="0" smtClean="0">
                <a:solidFill>
                  <a:schemeClr val="tx1"/>
                </a:solidFill>
                <a:latin typeface="D2Coding" pitchFamily="49" charset="-127"/>
                <a:ea typeface="D2Coding" pitchFamily="49" charset="-127"/>
              </a:rPr>
              <a:t>로부터 정보 수신</a:t>
            </a:r>
            <a:endParaRPr lang="ko-KR" altLang="en-US" sz="1100" b="1" dirty="0">
              <a:solidFill>
                <a:schemeClr val="tx1"/>
              </a:solidFill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50639" y="1389943"/>
            <a:ext cx="2757277" cy="1201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D2Coding" pitchFamily="49" charset="-127"/>
                <a:ea typeface="D2Coding" pitchFamily="49" charset="-127"/>
              </a:rPr>
              <a:t>화면구현 </a:t>
            </a:r>
            <a:r>
              <a:rPr lang="ko-KR" altLang="en-US" sz="1100" b="1" dirty="0" smtClean="0">
                <a:solidFill>
                  <a:schemeClr val="tx1"/>
                </a:solidFill>
                <a:latin typeface="D2Coding" pitchFamily="49" charset="-127"/>
                <a:ea typeface="D2Coding" pitchFamily="49" charset="-127"/>
              </a:rPr>
              <a:t>기능</a:t>
            </a:r>
            <a:endParaRPr lang="en-US" altLang="ko-KR" sz="11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윈도우 화면에 다양한 기능을 통합 구현</a:t>
            </a:r>
            <a:endParaRPr lang="en-US" altLang="ko-KR" sz="1067" b="1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관리자가 원하는 데이터를 실시간으로 </a:t>
            </a:r>
            <a:endParaRPr lang="en-US" altLang="ko-KR" sz="1067" b="1" dirty="0" smtClean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</a:rPr>
              <a:t>뽑아낼 수 있도록 구현</a:t>
            </a:r>
            <a:endParaRPr lang="ko-KR" altLang="en-US" sz="1067" b="1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36" name="꺾인 연결선 35"/>
          <p:cNvCxnSpPr>
            <a:stCxn id="114" idx="2"/>
            <a:endCxn id="19" idx="2"/>
          </p:cNvCxnSpPr>
          <p:nvPr/>
        </p:nvCxnSpPr>
        <p:spPr>
          <a:xfrm rot="16200000" flipH="1">
            <a:off x="478209" y="1834618"/>
            <a:ext cx="3190720" cy="3382654"/>
          </a:xfrm>
          <a:prstGeom prst="bentConnector2">
            <a:avLst/>
          </a:prstGeom>
          <a:ln>
            <a:solidFill>
              <a:srgbClr val="FCA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521720" y="3453857"/>
            <a:ext cx="191344" cy="180000"/>
          </a:xfrm>
          <a:prstGeom prst="rect">
            <a:avLst/>
          </a:prstGeom>
          <a:solidFill>
            <a:srgbClr val="F47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81815" y="5577415"/>
            <a:ext cx="191344" cy="180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구부러진 연결선 38"/>
          <p:cNvCxnSpPr>
            <a:stCxn id="37" idx="2"/>
            <a:endCxn id="24" idx="2"/>
          </p:cNvCxnSpPr>
          <p:nvPr/>
        </p:nvCxnSpPr>
        <p:spPr>
          <a:xfrm rot="16200000" flipH="1">
            <a:off x="4340955" y="2910293"/>
            <a:ext cx="527805" cy="1974931"/>
          </a:xfrm>
          <a:prstGeom prst="curvedConnector2">
            <a:avLst/>
          </a:prstGeom>
          <a:ln>
            <a:solidFill>
              <a:srgbClr val="F47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135" idx="3"/>
            <a:endCxn id="14" idx="2"/>
          </p:cNvCxnSpPr>
          <p:nvPr/>
        </p:nvCxnSpPr>
        <p:spPr>
          <a:xfrm>
            <a:off x="6396096" y="1645292"/>
            <a:ext cx="322843" cy="171511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472242" y="1555292"/>
            <a:ext cx="2440950" cy="1271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D2Coding" pitchFamily="49" charset="-127"/>
                <a:ea typeface="D2Coding" pitchFamily="49" charset="-127"/>
              </a:rPr>
              <a:t>멀티서버 </a:t>
            </a:r>
            <a:endParaRPr lang="en-US" altLang="ko-KR" sz="1100" b="1" dirty="0" smtClean="0">
              <a:solidFill>
                <a:schemeClr val="tx1"/>
              </a:solidFill>
              <a:latin typeface="D2Coding" pitchFamily="49" charset="-127"/>
              <a:ea typeface="D2Coding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Multi Thread 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기능을 이용하여  </a:t>
            </a:r>
            <a:endParaRPr lang="en-US" altLang="ko-KR" sz="1067" b="1" dirty="0" smtClean="0">
              <a:solidFill>
                <a:prstClr val="black">
                  <a:lumMod val="50000"/>
                  <a:lumOff val="50000"/>
                </a:prst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클라이언트와 실시간 연동이 가능하며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, 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클라이언트에서 보내는 정보 수신</a:t>
            </a:r>
            <a:endParaRPr lang="en-US" altLang="ko-KR" sz="1067" b="1" dirty="0">
              <a:solidFill>
                <a:prstClr val="black">
                  <a:lumMod val="50000"/>
                  <a:lumOff val="50000"/>
                </a:prstClr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92242" y="1750585"/>
            <a:ext cx="180000" cy="180000"/>
          </a:xfrm>
          <a:prstGeom prst="rect">
            <a:avLst/>
          </a:prstGeom>
          <a:solidFill>
            <a:srgbClr val="FCA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1057684" y="3259259"/>
            <a:ext cx="2440950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구매정</a:t>
            </a:r>
            <a:r>
              <a:rPr lang="ko-KR" altLang="en-US" sz="1100" b="1" dirty="0">
                <a:solidFill>
                  <a:schemeClr val="tx1"/>
                </a:solidFill>
                <a:latin typeface="+mj-lt"/>
              </a:rPr>
              <a:t>보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 관리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</a:rPr>
              <a:t>기능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클라이언트에서 회원가입 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/ 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로그인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구매 정보를 </a:t>
            </a:r>
            <a:r>
              <a:rPr lang="ko-KR" altLang="en-US" sz="1067" b="1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전송받아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 </a:t>
            </a:r>
            <a:r>
              <a:rPr lang="en-US" altLang="ko-KR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DB</a:t>
            </a:r>
            <a:r>
              <a:rPr lang="ko-KR" altLang="en-US" sz="1067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lt"/>
              </a:rPr>
              <a:t>에 입력</a:t>
            </a:r>
            <a:endParaRPr lang="en-US" altLang="ko-KR" sz="1067" b="1" dirty="0">
              <a:solidFill>
                <a:prstClr val="black">
                  <a:lumMod val="50000"/>
                  <a:lumOff val="50000"/>
                </a:prstClr>
              </a:solidFill>
              <a:latin typeface="+mj-lt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16096" y="1555292"/>
            <a:ext cx="180000" cy="180000"/>
          </a:xfrm>
          <a:prstGeom prst="rect">
            <a:avLst/>
          </a:prstGeom>
          <a:solidFill>
            <a:srgbClr val="6EB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094119" y="5710129"/>
            <a:ext cx="713041" cy="670769"/>
            <a:chOff x="4383803" y="3944581"/>
            <a:chExt cx="863816" cy="863816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59" name="타원 58"/>
            <p:cNvSpPr/>
            <p:nvPr/>
          </p:nvSpPr>
          <p:spPr>
            <a:xfrm>
              <a:off x="4383803" y="3944581"/>
              <a:ext cx="863816" cy="8638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667916" y="4195034"/>
              <a:ext cx="295593" cy="36290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61" name="꺾인 연결선 60"/>
          <p:cNvCxnSpPr>
            <a:stCxn id="59" idx="6"/>
            <a:endCxn id="38" idx="2"/>
          </p:cNvCxnSpPr>
          <p:nvPr/>
        </p:nvCxnSpPr>
        <p:spPr>
          <a:xfrm flipV="1">
            <a:off x="3807160" y="5757415"/>
            <a:ext cx="3570327" cy="288099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itre 3"/>
          <p:cNvSpPr txBox="1">
            <a:spLocks/>
          </p:cNvSpPr>
          <p:nvPr/>
        </p:nvSpPr>
        <p:spPr>
          <a:xfrm>
            <a:off x="530761" y="0"/>
            <a:ext cx="56164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rgbClr val="0086A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defRPr/>
            </a:pPr>
            <a:r>
              <a:rPr lang="en-US" altLang="ko-KR" dirty="0" smtClean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2. Server </a:t>
            </a:r>
            <a:r>
              <a:rPr lang="ko-KR" altLang="en-US" dirty="0">
                <a:solidFill>
                  <a:srgbClr val="FD4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itchFamily="49" charset="-127"/>
                <a:ea typeface="D2Coding" pitchFamily="49" charset="-127"/>
              </a:rPr>
              <a:t>주요 기능 소개 </a:t>
            </a:r>
            <a:endParaRPr lang="en-US" altLang="ko-KR" dirty="0">
              <a:solidFill>
                <a:srgbClr val="FD40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itchFamily="49" charset="-127"/>
              <a:ea typeface="D2Coding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4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STAINED GLASS LIGH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1719"/>
      </a:accent1>
      <a:accent2>
        <a:srgbClr val="02483E"/>
      </a:accent2>
      <a:accent3>
        <a:srgbClr val="057C46"/>
      </a:accent3>
      <a:accent4>
        <a:srgbClr val="9BB61B"/>
      </a:accent4>
      <a:accent5>
        <a:srgbClr val="F8BE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</TotalTime>
  <Words>936</Words>
  <Application>Microsoft Office PowerPoint</Application>
  <PresentationFormat>사용자 지정</PresentationFormat>
  <Paragraphs>261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nonkill</dc:creator>
  <cp:lastModifiedBy>FullName</cp:lastModifiedBy>
  <cp:revision>86</cp:revision>
  <dcterms:created xsi:type="dcterms:W3CDTF">2015-03-26T02:15:36Z</dcterms:created>
  <dcterms:modified xsi:type="dcterms:W3CDTF">2019-10-15T05:26:45Z</dcterms:modified>
</cp:coreProperties>
</file>